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Nunito" pitchFamily="2" charset="0"/>
      <p:regular r:id="rId18"/>
      <p:bold r:id="rId19"/>
      <p:italic r:id="rId20"/>
      <p:boldItalic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114" y="9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a163729e0d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a163729e0d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a163729e0d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a163729e0d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a163729e0d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a163729e0d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a163729e0d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a163729e0d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a163729e0d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a163729e0d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a163729e0d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a163729e0d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a163729e0d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a163729e0d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a163729e0d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a163729e0d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a163729e0d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a163729e0d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a163729e0d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a163729e0d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hyperlink" Target="https://steamdb.info"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www.polygon.com/23541058/goose-goose-duck-game-steam-bts-v-kim-tae-hyung"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hyperlink" Target="https://steamdb.info"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311700" y="1709775"/>
            <a:ext cx="8520600" cy="1112400"/>
          </a:xfrm>
          <a:prstGeom prst="rect">
            <a:avLst/>
          </a:prstGeom>
        </p:spPr>
        <p:txBody>
          <a:bodyPr spcFirstLastPara="1" wrap="square" lIns="91425" tIns="91425" rIns="91425" bIns="91425" anchor="ctr" anchorCtr="0">
            <a:normAutofit/>
          </a:bodyPr>
          <a:lstStyle/>
          <a:p>
            <a:pPr marL="0" lvl="0" indent="0" algn="ctr" rtl="0">
              <a:lnSpc>
                <a:spcPct val="115000"/>
              </a:lnSpc>
              <a:spcBef>
                <a:spcPts val="0"/>
              </a:spcBef>
              <a:spcAft>
                <a:spcPts val="0"/>
              </a:spcAft>
              <a:buClr>
                <a:schemeClr val="dk1"/>
              </a:buClr>
              <a:buSzPts val="1100"/>
              <a:buFont typeface="Arial"/>
              <a:buNone/>
            </a:pPr>
            <a:r>
              <a:rPr lang="en" sz="2400"/>
              <a:t>Steam’s Player Base</a:t>
            </a:r>
            <a:endParaRPr sz="2400"/>
          </a:p>
          <a:p>
            <a:pPr marL="0" lvl="0" indent="0" algn="ctr" rtl="0">
              <a:lnSpc>
                <a:spcPct val="115000"/>
              </a:lnSpc>
              <a:spcBef>
                <a:spcPts val="0"/>
              </a:spcBef>
              <a:spcAft>
                <a:spcPts val="0"/>
              </a:spcAft>
              <a:buClr>
                <a:schemeClr val="dk1"/>
              </a:buClr>
              <a:buSzPts val="1100"/>
              <a:buFont typeface="Arial"/>
              <a:buNone/>
            </a:pPr>
            <a:r>
              <a:rPr lang="en" sz="2000"/>
              <a:t>What Are They Up Too?</a:t>
            </a:r>
            <a:endParaRPr/>
          </a:p>
        </p:txBody>
      </p:sp>
      <p:sp>
        <p:nvSpPr>
          <p:cNvPr id="129" name="Google Shape;129;p13"/>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en"/>
              <a:t>Prepared By: </a:t>
            </a:r>
            <a:endParaRPr/>
          </a:p>
          <a:p>
            <a:pPr marL="0" lvl="0" indent="0" algn="ctr" rtl="0">
              <a:spcBef>
                <a:spcPts val="0"/>
              </a:spcBef>
              <a:spcAft>
                <a:spcPts val="0"/>
              </a:spcAft>
              <a:buNone/>
            </a:pPr>
            <a:r>
              <a:rPr lang="en"/>
              <a:t>Anthony Stoneman</a:t>
            </a:r>
            <a:endParaRPr/>
          </a:p>
          <a:p>
            <a:pPr marL="0" lvl="0" indent="0" algn="ctr" rtl="0">
              <a:spcBef>
                <a:spcPts val="0"/>
              </a:spcBef>
              <a:spcAft>
                <a:spcPts val="0"/>
              </a:spcAft>
              <a:buNone/>
            </a:pPr>
            <a:r>
              <a:rPr lang="en"/>
              <a:t>Jayden Veno</a:t>
            </a:r>
            <a:endParaRPr/>
          </a:p>
        </p:txBody>
      </p:sp>
      <p:pic>
        <p:nvPicPr>
          <p:cNvPr id="15" name="Audio 14">
            <a:hlinkClick r:id="" action="ppaction://media"/>
            <a:extLst>
              <a:ext uri="{FF2B5EF4-FFF2-40B4-BE49-F238E27FC236}">
                <a16:creationId xmlns:a16="http://schemas.microsoft.com/office/drawing/2014/main" id="{9BA94A16-FD16-1E7E-0551-58169C05249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6154"/>
    </mc:Choice>
    <mc:Fallback>
      <p:transition spd="slow" advTm="6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Questions</a:t>
            </a:r>
            <a:endParaRPr/>
          </a:p>
        </p:txBody>
      </p:sp>
      <p:sp>
        <p:nvSpPr>
          <p:cNvPr id="198" name="Google Shape;198;p22"/>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Ask Away!</a:t>
            </a:r>
            <a:endParaRPr/>
          </a:p>
        </p:txBody>
      </p:sp>
      <p:pic>
        <p:nvPicPr>
          <p:cNvPr id="199" name="Google Shape;199;p22"/>
          <p:cNvPicPr preferRelativeResize="0"/>
          <p:nvPr/>
        </p:nvPicPr>
        <p:blipFill>
          <a:blip r:embed="rId3">
            <a:alphaModFix/>
          </a:blip>
          <a:stretch>
            <a:fillRect/>
          </a:stretch>
        </p:blipFill>
        <p:spPr>
          <a:xfrm flipH="1">
            <a:off x="-1083287" y="2453175"/>
            <a:ext cx="2143125" cy="2476500"/>
          </a:xfrm>
          <a:prstGeom prst="rect">
            <a:avLst/>
          </a:prstGeom>
          <a:noFill/>
          <a:ln>
            <a:noFill/>
          </a:ln>
        </p:spPr>
      </p:pic>
      <p:pic>
        <p:nvPicPr>
          <p:cNvPr id="200" name="Google Shape;200;p22"/>
          <p:cNvPicPr preferRelativeResize="0"/>
          <p:nvPr/>
        </p:nvPicPr>
        <p:blipFill>
          <a:blip r:embed="rId4">
            <a:alphaModFix/>
          </a:blip>
          <a:stretch>
            <a:fillRect/>
          </a:stretch>
        </p:blipFill>
        <p:spPr>
          <a:xfrm>
            <a:off x="5007950" y="1119600"/>
            <a:ext cx="3495700" cy="3495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Resources</a:t>
            </a:r>
            <a:endParaRPr/>
          </a:p>
        </p:txBody>
      </p:sp>
      <p:sp>
        <p:nvSpPr>
          <p:cNvPr id="206" name="Google Shape;206;p23"/>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(Steam DB) </a:t>
            </a:r>
            <a:r>
              <a:rPr lang="en" u="sng" dirty="0">
                <a:solidFill>
                  <a:schemeClr val="accent5"/>
                </a:solidFill>
                <a:hlinkClick r:id="rId3">
                  <a:extLst>
                    <a:ext uri="{A12FA001-AC4F-418D-AE19-62706E023703}">
                      <ahyp:hlinkClr xmlns:ahyp="http://schemas.microsoft.com/office/drawing/2018/hyperlinkcolor" val="tx"/>
                    </a:ext>
                  </a:extLst>
                </a:hlinkClick>
              </a:rPr>
              <a:t>https://steamdb.info</a:t>
            </a:r>
            <a:r>
              <a:rPr lang="en" dirty="0"/>
              <a:t>  (Retirieved CSV for Steam LifeTime, Top Ten Concurrent all time)</a:t>
            </a:r>
            <a:endParaRPr dirty="0"/>
          </a:p>
          <a:p>
            <a:pPr marL="0" lvl="0" indent="0" algn="l" rtl="0">
              <a:spcBef>
                <a:spcPts val="1200"/>
              </a:spcBef>
              <a:spcAft>
                <a:spcPts val="0"/>
              </a:spcAft>
              <a:buNone/>
            </a:pPr>
            <a:endParaRPr dirty="0"/>
          </a:p>
          <a:p>
            <a:pPr marL="0" lvl="0" indent="0" algn="l" rtl="0">
              <a:spcBef>
                <a:spcPts val="1200"/>
              </a:spcBef>
              <a:spcAft>
                <a:spcPts val="1200"/>
              </a:spcAft>
              <a:buNone/>
            </a:pPr>
            <a:r>
              <a:rPr lang="en-CA" dirty="0"/>
              <a:t>Polygon Article </a:t>
            </a:r>
            <a:r>
              <a:rPr lang="en-CA" dirty="0">
                <a:hlinkClick r:id="rId4"/>
              </a:rPr>
              <a:t>https://www.polygon.com/23541058/goose-goose-duck-game-steam-bts-v-kim-tae-hyung</a:t>
            </a:r>
            <a:endParaRPr lang="en-CA" dirty="0"/>
          </a:p>
          <a:p>
            <a:pPr marL="0" lvl="0" indent="0" algn="l" rtl="0">
              <a:spcBef>
                <a:spcPts val="1200"/>
              </a:spcBef>
              <a:spcAft>
                <a:spcPts val="120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Introduction</a:t>
            </a:r>
            <a:endParaRPr/>
          </a:p>
        </p:txBody>
      </p:sp>
      <p:sp>
        <p:nvSpPr>
          <p:cNvPr id="135" name="Google Shape;135;p14"/>
          <p:cNvSpPr txBox="1">
            <a:spLocks noGrp="1"/>
          </p:cNvSpPr>
          <p:nvPr>
            <p:ph type="body" idx="1"/>
          </p:nvPr>
        </p:nvSpPr>
        <p:spPr>
          <a:xfrm>
            <a:off x="819150" y="1990725"/>
            <a:ext cx="56736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All data reflects Steam and Steam alone, other online store fronts, launchers and consoles not included in the data present in this presentation.</a:t>
            </a:r>
            <a:endParaRPr/>
          </a:p>
        </p:txBody>
      </p:sp>
      <p:pic>
        <p:nvPicPr>
          <p:cNvPr id="136" name="Google Shape;136;p14"/>
          <p:cNvPicPr preferRelativeResize="0"/>
          <p:nvPr/>
        </p:nvPicPr>
        <p:blipFill>
          <a:blip r:embed="rId5">
            <a:alphaModFix/>
          </a:blip>
          <a:stretch>
            <a:fillRect/>
          </a:stretch>
        </p:blipFill>
        <p:spPr>
          <a:xfrm>
            <a:off x="3050024" y="-43937"/>
            <a:ext cx="3174350" cy="2182976"/>
          </a:xfrm>
          <a:prstGeom prst="rect">
            <a:avLst/>
          </a:prstGeom>
          <a:noFill/>
          <a:ln>
            <a:noFill/>
          </a:ln>
        </p:spPr>
      </p:pic>
      <p:pic>
        <p:nvPicPr>
          <p:cNvPr id="137" name="Google Shape;137;p14"/>
          <p:cNvPicPr preferRelativeResize="0"/>
          <p:nvPr/>
        </p:nvPicPr>
        <p:blipFill rotWithShape="1">
          <a:blip r:embed="rId6">
            <a:alphaModFix/>
          </a:blip>
          <a:srcRect l="-26167" b="-26167"/>
          <a:stretch/>
        </p:blipFill>
        <p:spPr>
          <a:xfrm>
            <a:off x="219850" y="2785623"/>
            <a:ext cx="2357873" cy="2357873"/>
          </a:xfrm>
          <a:prstGeom prst="rect">
            <a:avLst/>
          </a:prstGeom>
          <a:noFill/>
          <a:ln>
            <a:noFill/>
          </a:ln>
        </p:spPr>
      </p:pic>
      <p:pic>
        <p:nvPicPr>
          <p:cNvPr id="138" name="Google Shape;138;p14"/>
          <p:cNvPicPr preferRelativeResize="0"/>
          <p:nvPr/>
        </p:nvPicPr>
        <p:blipFill>
          <a:blip r:embed="rId7">
            <a:alphaModFix/>
          </a:blip>
          <a:stretch>
            <a:fillRect/>
          </a:stretch>
        </p:blipFill>
        <p:spPr>
          <a:xfrm>
            <a:off x="5921825" y="2320050"/>
            <a:ext cx="2448000" cy="2448000"/>
          </a:xfrm>
          <a:prstGeom prst="rect">
            <a:avLst/>
          </a:prstGeom>
          <a:noFill/>
          <a:ln>
            <a:noFill/>
          </a:ln>
        </p:spPr>
      </p:pic>
      <p:pic>
        <p:nvPicPr>
          <p:cNvPr id="139" name="Google Shape;139;p14"/>
          <p:cNvPicPr preferRelativeResize="0"/>
          <p:nvPr/>
        </p:nvPicPr>
        <p:blipFill>
          <a:blip r:embed="rId8">
            <a:alphaModFix/>
          </a:blip>
          <a:stretch>
            <a:fillRect/>
          </a:stretch>
        </p:blipFill>
        <p:spPr>
          <a:xfrm>
            <a:off x="6025188" y="455325"/>
            <a:ext cx="2143125" cy="2476500"/>
          </a:xfrm>
          <a:prstGeom prst="rect">
            <a:avLst/>
          </a:prstGeom>
          <a:noFill/>
          <a:ln>
            <a:noFill/>
          </a:ln>
        </p:spPr>
      </p:pic>
      <p:pic>
        <p:nvPicPr>
          <p:cNvPr id="17" name="Audio 16">
            <a:hlinkClick r:id="" action="ppaction://media"/>
            <a:extLst>
              <a:ext uri="{FF2B5EF4-FFF2-40B4-BE49-F238E27FC236}">
                <a16:creationId xmlns:a16="http://schemas.microsoft.com/office/drawing/2014/main" id="{204C1D25-1C49-3D33-C0E2-E1E717B7CBF2}"/>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4103"/>
    </mc:Choice>
    <mc:Fallback>
      <p:transition spd="slow" advTm="44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Background </a:t>
            </a:r>
            <a:endParaRPr/>
          </a:p>
        </p:txBody>
      </p:sp>
      <p:pic>
        <p:nvPicPr>
          <p:cNvPr id="145" name="Google Shape;145;p15"/>
          <p:cNvPicPr preferRelativeResize="0"/>
          <p:nvPr/>
        </p:nvPicPr>
        <p:blipFill>
          <a:blip r:embed="rId5">
            <a:alphaModFix/>
          </a:blip>
          <a:stretch>
            <a:fillRect/>
          </a:stretch>
        </p:blipFill>
        <p:spPr>
          <a:xfrm>
            <a:off x="6568975" y="2571748"/>
            <a:ext cx="2367227" cy="2367227"/>
          </a:xfrm>
          <a:prstGeom prst="rect">
            <a:avLst/>
          </a:prstGeom>
          <a:noFill/>
          <a:ln>
            <a:noFill/>
          </a:ln>
        </p:spPr>
      </p:pic>
      <p:sp>
        <p:nvSpPr>
          <p:cNvPr id="146" name="Google Shape;146;p15"/>
          <p:cNvSpPr txBox="1">
            <a:spLocks noGrp="1"/>
          </p:cNvSpPr>
          <p:nvPr>
            <p:ph type="body" idx="1"/>
          </p:nvPr>
        </p:nvSpPr>
        <p:spPr>
          <a:xfrm>
            <a:off x="863075" y="1800200"/>
            <a:ext cx="5492700" cy="2660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Steam is a video game digital distribution service and storefront developed by Valve Corporation. It was launched as a software client in September 2003 to provide game updates automatically for Valve's games, and expanded to distributing third-party titles in late 2005.</a:t>
            </a:r>
            <a:endParaRPr/>
          </a:p>
          <a:p>
            <a:pPr marL="0" lvl="0" indent="0" algn="l" rtl="0">
              <a:spcBef>
                <a:spcPts val="1200"/>
              </a:spcBef>
              <a:spcAft>
                <a:spcPts val="1200"/>
              </a:spcAft>
              <a:buNone/>
            </a:pPr>
            <a:r>
              <a:rPr lang="en"/>
              <a:t>SteamDB(Data Source) tracks a variety of data from historic pricing to player counts, SteamDB Publishes this information on their website, player data is openly available for download by selecting the games you wish to track. Other features of SteamDB that may interest you is an account calculator, that tallies game time, games in your library, the cost you paid for those games and more. </a:t>
            </a:r>
            <a:endParaRPr/>
          </a:p>
        </p:txBody>
      </p:sp>
      <p:pic>
        <p:nvPicPr>
          <p:cNvPr id="9" name="Audio 8">
            <a:hlinkClick r:id="" action="ppaction://media"/>
            <a:extLst>
              <a:ext uri="{FF2B5EF4-FFF2-40B4-BE49-F238E27FC236}">
                <a16:creationId xmlns:a16="http://schemas.microsoft.com/office/drawing/2014/main" id="{D8AF45B4-98A8-F48D-DBA6-2B17CD423F8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7098"/>
    </mc:Choice>
    <mc:Fallback>
      <p:transition spd="slow" advTm="470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Details</a:t>
            </a:r>
            <a:endParaRPr/>
          </a:p>
        </p:txBody>
      </p:sp>
      <p:sp>
        <p:nvSpPr>
          <p:cNvPr id="152" name="Google Shape;152;p16"/>
          <p:cNvSpPr txBox="1">
            <a:spLocks noGrp="1"/>
          </p:cNvSpPr>
          <p:nvPr>
            <p:ph type="body" idx="1"/>
          </p:nvPr>
        </p:nvSpPr>
        <p:spPr>
          <a:xfrm>
            <a:off x="819150" y="1968800"/>
            <a:ext cx="7505700" cy="24480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Source Used </a:t>
            </a:r>
            <a:endParaRPr/>
          </a:p>
          <a:p>
            <a:pPr marL="0" lvl="0" indent="0" algn="l" rtl="0">
              <a:spcBef>
                <a:spcPts val="1200"/>
              </a:spcBef>
              <a:spcAft>
                <a:spcPts val="0"/>
              </a:spcAft>
              <a:buNone/>
            </a:pPr>
            <a:r>
              <a:rPr lang="en"/>
              <a:t>(Steam DB) </a:t>
            </a:r>
            <a:r>
              <a:rPr lang="en" u="sng">
                <a:solidFill>
                  <a:schemeClr val="hlink"/>
                </a:solidFill>
                <a:hlinkClick r:id="rId5"/>
              </a:rPr>
              <a:t>https://steamdb.info</a:t>
            </a:r>
            <a:r>
              <a:rPr lang="en"/>
              <a:t>  (Retrieved CSV for Steam LifeTime, Top Ten Concurrent all time)</a:t>
            </a:r>
            <a:endParaRPr/>
          </a:p>
          <a:p>
            <a:pPr marL="0" lvl="0" indent="0" algn="l" rtl="0">
              <a:spcBef>
                <a:spcPts val="1200"/>
              </a:spcBef>
              <a:spcAft>
                <a:spcPts val="0"/>
              </a:spcAft>
              <a:buNone/>
            </a:pPr>
            <a:r>
              <a:rPr lang="en"/>
              <a:t>Tools Used: </a:t>
            </a:r>
            <a:endParaRPr/>
          </a:p>
          <a:p>
            <a:pPr marL="457200" lvl="0" indent="-311150" algn="l" rtl="0">
              <a:spcBef>
                <a:spcPts val="1200"/>
              </a:spcBef>
              <a:spcAft>
                <a:spcPts val="0"/>
              </a:spcAft>
              <a:buSzPts val="1300"/>
              <a:buChar char="-"/>
            </a:pPr>
            <a:r>
              <a:rPr lang="en"/>
              <a:t>Tableau </a:t>
            </a:r>
            <a:endParaRPr/>
          </a:p>
          <a:p>
            <a:pPr marL="457200" lvl="0" indent="-311150" algn="l" rtl="0">
              <a:spcBef>
                <a:spcPts val="0"/>
              </a:spcBef>
              <a:spcAft>
                <a:spcPts val="0"/>
              </a:spcAft>
              <a:buSzPts val="1300"/>
              <a:buChar char="-"/>
            </a:pPr>
            <a:r>
              <a:rPr lang="en"/>
              <a:t>Git Bash</a:t>
            </a:r>
            <a:endParaRPr/>
          </a:p>
          <a:p>
            <a:pPr marL="457200" lvl="0" indent="-311150" algn="l" rtl="0">
              <a:spcBef>
                <a:spcPts val="0"/>
              </a:spcBef>
              <a:spcAft>
                <a:spcPts val="0"/>
              </a:spcAft>
              <a:buSzPts val="1300"/>
              <a:buChar char="-"/>
            </a:pPr>
            <a:r>
              <a:rPr lang="en"/>
              <a:t>Google Slides</a:t>
            </a:r>
            <a:endParaRPr/>
          </a:p>
          <a:p>
            <a:pPr marL="457200" lvl="0" indent="-311150" algn="l" rtl="0">
              <a:spcBef>
                <a:spcPts val="0"/>
              </a:spcBef>
              <a:spcAft>
                <a:spcPts val="0"/>
              </a:spcAft>
              <a:buSzPts val="1300"/>
              <a:buChar char="-"/>
            </a:pPr>
            <a:r>
              <a:rPr lang="en"/>
              <a:t>Google Docs</a:t>
            </a:r>
            <a:endParaRPr/>
          </a:p>
          <a:p>
            <a:pPr marL="0" lvl="0" indent="0" algn="l" rtl="0">
              <a:spcBef>
                <a:spcPts val="1200"/>
              </a:spcBef>
              <a:spcAft>
                <a:spcPts val="1200"/>
              </a:spcAft>
              <a:buNone/>
            </a:pPr>
            <a:r>
              <a:rPr lang="en"/>
              <a:t>	        </a:t>
            </a:r>
            <a:endParaRPr/>
          </a:p>
        </p:txBody>
      </p:sp>
      <p:pic>
        <p:nvPicPr>
          <p:cNvPr id="153" name="Google Shape;153;p16"/>
          <p:cNvPicPr preferRelativeResize="0"/>
          <p:nvPr/>
        </p:nvPicPr>
        <p:blipFill>
          <a:blip r:embed="rId6">
            <a:alphaModFix/>
          </a:blip>
          <a:stretch>
            <a:fillRect/>
          </a:stretch>
        </p:blipFill>
        <p:spPr>
          <a:xfrm>
            <a:off x="6901875" y="199825"/>
            <a:ext cx="2028550" cy="2028550"/>
          </a:xfrm>
          <a:prstGeom prst="rect">
            <a:avLst/>
          </a:prstGeom>
          <a:noFill/>
          <a:ln>
            <a:noFill/>
          </a:ln>
        </p:spPr>
      </p:pic>
      <p:pic>
        <p:nvPicPr>
          <p:cNvPr id="6" name="Audio 5">
            <a:hlinkClick r:id="" action="ppaction://media"/>
            <a:extLst>
              <a:ext uri="{FF2B5EF4-FFF2-40B4-BE49-F238E27FC236}">
                <a16:creationId xmlns:a16="http://schemas.microsoft.com/office/drawing/2014/main" id="{FA658A3D-271D-95D0-1C53-9E1F6F1013C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0339"/>
    </mc:Choice>
    <mc:Fallback>
      <p:transition spd="slow" advTm="20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349175" y="5497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Goose Goose Duck?</a:t>
            </a:r>
            <a:endParaRPr/>
          </a:p>
        </p:txBody>
      </p:sp>
      <p:sp>
        <p:nvSpPr>
          <p:cNvPr id="159" name="Google Shape;159;p17"/>
          <p:cNvSpPr txBox="1">
            <a:spLocks noGrp="1"/>
          </p:cNvSpPr>
          <p:nvPr>
            <p:ph type="body" idx="1"/>
          </p:nvPr>
        </p:nvSpPr>
        <p:spPr>
          <a:xfrm>
            <a:off x="505850" y="119107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latin typeface="Arial"/>
                <a:ea typeface="Arial"/>
                <a:cs typeface="Arial"/>
                <a:sym typeface="Arial"/>
              </a:rPr>
              <a:t>What is Goose Goose Duck?</a:t>
            </a:r>
            <a:endParaRPr sz="1200" b="1">
              <a:latin typeface="Arial"/>
              <a:ea typeface="Arial"/>
              <a:cs typeface="Arial"/>
              <a:sym typeface="Arial"/>
            </a:endParaRPr>
          </a:p>
          <a:p>
            <a:pPr marL="0" lvl="0" indent="0" algn="l" rtl="0">
              <a:spcBef>
                <a:spcPts val="1200"/>
              </a:spcBef>
              <a:spcAft>
                <a:spcPts val="0"/>
              </a:spcAft>
              <a:buNone/>
            </a:pPr>
            <a:r>
              <a:rPr lang="en" sz="1200" b="1">
                <a:latin typeface="Arial"/>
                <a:ea typeface="Arial"/>
                <a:cs typeface="Arial"/>
                <a:sym typeface="Arial"/>
              </a:rPr>
              <a:t>Where did it come from?</a:t>
            </a:r>
            <a:endParaRPr sz="1200" b="1">
              <a:latin typeface="Arial"/>
              <a:ea typeface="Arial"/>
              <a:cs typeface="Arial"/>
              <a:sym typeface="Arial"/>
            </a:endParaRPr>
          </a:p>
          <a:p>
            <a:pPr marL="0" lvl="0" indent="0" algn="l" rtl="0">
              <a:spcBef>
                <a:spcPts val="1200"/>
              </a:spcBef>
              <a:spcAft>
                <a:spcPts val="0"/>
              </a:spcAft>
              <a:buNone/>
            </a:pPr>
            <a:r>
              <a:rPr lang="en" sz="1200" b="1">
                <a:latin typeface="Arial"/>
                <a:ea typeface="Arial"/>
                <a:cs typeface="Arial"/>
                <a:sym typeface="Arial"/>
              </a:rPr>
              <a:t>Where did it go?</a:t>
            </a:r>
            <a:endParaRPr sz="1200" b="1">
              <a:latin typeface="Arial"/>
              <a:ea typeface="Arial"/>
              <a:cs typeface="Arial"/>
              <a:sym typeface="Arial"/>
            </a:endParaRPr>
          </a:p>
          <a:p>
            <a:pPr marL="0" lvl="0" indent="0" algn="l" rtl="0">
              <a:spcBef>
                <a:spcPts val="1200"/>
              </a:spcBef>
              <a:spcAft>
                <a:spcPts val="1200"/>
              </a:spcAft>
              <a:buNone/>
            </a:pPr>
            <a:endParaRPr sz="1200" b="1">
              <a:latin typeface="Arial"/>
              <a:ea typeface="Arial"/>
              <a:cs typeface="Arial"/>
              <a:sym typeface="Arial"/>
            </a:endParaRPr>
          </a:p>
        </p:txBody>
      </p:sp>
      <p:pic>
        <p:nvPicPr>
          <p:cNvPr id="160" name="Google Shape;160;p17"/>
          <p:cNvPicPr preferRelativeResize="0"/>
          <p:nvPr/>
        </p:nvPicPr>
        <p:blipFill>
          <a:blip r:embed="rId5">
            <a:alphaModFix/>
          </a:blip>
          <a:stretch>
            <a:fillRect/>
          </a:stretch>
        </p:blipFill>
        <p:spPr>
          <a:xfrm>
            <a:off x="4022350" y="665600"/>
            <a:ext cx="4747375" cy="3934150"/>
          </a:xfrm>
          <a:prstGeom prst="rect">
            <a:avLst/>
          </a:prstGeom>
          <a:noFill/>
          <a:ln>
            <a:noFill/>
          </a:ln>
        </p:spPr>
      </p:pic>
      <p:pic>
        <p:nvPicPr>
          <p:cNvPr id="161" name="Google Shape;161;p17"/>
          <p:cNvPicPr preferRelativeResize="0"/>
          <p:nvPr/>
        </p:nvPicPr>
        <p:blipFill>
          <a:blip r:embed="rId6">
            <a:alphaModFix/>
          </a:blip>
          <a:stretch>
            <a:fillRect/>
          </a:stretch>
        </p:blipFill>
        <p:spPr>
          <a:xfrm flipH="1">
            <a:off x="958463" y="2321450"/>
            <a:ext cx="2143125" cy="2476500"/>
          </a:xfrm>
          <a:prstGeom prst="rect">
            <a:avLst/>
          </a:prstGeom>
          <a:noFill/>
          <a:ln>
            <a:noFill/>
          </a:ln>
        </p:spPr>
      </p:pic>
      <p:pic>
        <p:nvPicPr>
          <p:cNvPr id="10" name="Audio 9">
            <a:hlinkClick r:id="" action="ppaction://media"/>
            <a:extLst>
              <a:ext uri="{FF2B5EF4-FFF2-40B4-BE49-F238E27FC236}">
                <a16:creationId xmlns:a16="http://schemas.microsoft.com/office/drawing/2014/main" id="{79642D91-0D6E-3585-A4A0-729F344BD8B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2881"/>
    </mc:Choice>
    <mc:Fallback>
      <p:transition spd="slow" advTm="728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PUBG!</a:t>
            </a:r>
            <a:endParaRPr/>
          </a:p>
        </p:txBody>
      </p:sp>
      <p:sp>
        <p:nvSpPr>
          <p:cNvPr id="167" name="Google Shape;167;p18"/>
          <p:cNvSpPr txBox="1">
            <a:spLocks noGrp="1"/>
          </p:cNvSpPr>
          <p:nvPr>
            <p:ph type="body" idx="1"/>
          </p:nvPr>
        </p:nvSpPr>
        <p:spPr>
          <a:xfrm>
            <a:off x="819150" y="1800200"/>
            <a:ext cx="2571600" cy="25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latin typeface="Arial"/>
                <a:ea typeface="Arial"/>
                <a:cs typeface="Arial"/>
                <a:sym typeface="Arial"/>
              </a:rPr>
              <a:t>What was the highest concurrent Players game of all time, when did it achieve this, how does it compare to Steam Users and Steam-Users-In-Game?</a:t>
            </a:r>
            <a:endParaRPr sz="1200" b="1">
              <a:latin typeface="Arial"/>
              <a:ea typeface="Arial"/>
              <a:cs typeface="Arial"/>
              <a:sym typeface="Arial"/>
            </a:endParaRPr>
          </a:p>
          <a:p>
            <a:pPr marL="0" lvl="0" indent="0" algn="l" rtl="0">
              <a:spcBef>
                <a:spcPts val="1200"/>
              </a:spcBef>
              <a:spcAft>
                <a:spcPts val="1200"/>
              </a:spcAft>
              <a:buNone/>
            </a:pPr>
            <a:endParaRPr/>
          </a:p>
        </p:txBody>
      </p:sp>
      <p:pic>
        <p:nvPicPr>
          <p:cNvPr id="168" name="Google Shape;168;p18"/>
          <p:cNvPicPr preferRelativeResize="0"/>
          <p:nvPr/>
        </p:nvPicPr>
        <p:blipFill>
          <a:blip r:embed="rId5">
            <a:alphaModFix/>
          </a:blip>
          <a:stretch>
            <a:fillRect/>
          </a:stretch>
        </p:blipFill>
        <p:spPr>
          <a:xfrm>
            <a:off x="3390675" y="284150"/>
            <a:ext cx="5467350" cy="4362450"/>
          </a:xfrm>
          <a:prstGeom prst="rect">
            <a:avLst/>
          </a:prstGeom>
          <a:noFill/>
          <a:ln>
            <a:noFill/>
          </a:ln>
        </p:spPr>
      </p:pic>
      <p:pic>
        <p:nvPicPr>
          <p:cNvPr id="169" name="Google Shape;169;p18"/>
          <p:cNvPicPr preferRelativeResize="0"/>
          <p:nvPr/>
        </p:nvPicPr>
        <p:blipFill>
          <a:blip r:embed="rId6">
            <a:alphaModFix/>
          </a:blip>
          <a:stretch>
            <a:fillRect/>
          </a:stretch>
        </p:blipFill>
        <p:spPr>
          <a:xfrm>
            <a:off x="482100" y="3161450"/>
            <a:ext cx="2833000" cy="2061250"/>
          </a:xfrm>
          <a:prstGeom prst="rect">
            <a:avLst/>
          </a:prstGeom>
          <a:noFill/>
          <a:ln>
            <a:noFill/>
          </a:ln>
        </p:spPr>
      </p:pic>
      <p:pic>
        <p:nvPicPr>
          <p:cNvPr id="6" name="Audio 5">
            <a:hlinkClick r:id="" action="ppaction://media"/>
            <a:extLst>
              <a:ext uri="{FF2B5EF4-FFF2-40B4-BE49-F238E27FC236}">
                <a16:creationId xmlns:a16="http://schemas.microsoft.com/office/drawing/2014/main" id="{9F196B6B-5323-53CC-6AD1-BA9AEFCFDCF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02586"/>
    </mc:Choice>
    <mc:Fallback>
      <p:transition spd="slow" advTm="102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9"/>
          <p:cNvSpPr txBox="1">
            <a:spLocks noGrp="1"/>
          </p:cNvSpPr>
          <p:nvPr>
            <p:ph type="title"/>
          </p:nvPr>
        </p:nvSpPr>
        <p:spPr>
          <a:xfrm>
            <a:off x="923575" y="48877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Genres</a:t>
            </a:r>
            <a:endParaRPr/>
          </a:p>
        </p:txBody>
      </p:sp>
      <p:sp>
        <p:nvSpPr>
          <p:cNvPr id="175" name="Google Shape;175;p19"/>
          <p:cNvSpPr txBox="1">
            <a:spLocks noGrp="1"/>
          </p:cNvSpPr>
          <p:nvPr>
            <p:ph type="body" idx="1"/>
          </p:nvPr>
        </p:nvSpPr>
        <p:spPr>
          <a:xfrm>
            <a:off x="436225" y="1181325"/>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latin typeface="Arial"/>
                <a:ea typeface="Arial"/>
                <a:cs typeface="Arial"/>
                <a:sym typeface="Arial"/>
              </a:rPr>
              <a:t>Is there a common Genre in the top 10?</a:t>
            </a:r>
            <a:endParaRPr sz="1200" b="1">
              <a:latin typeface="Arial"/>
              <a:ea typeface="Arial"/>
              <a:cs typeface="Arial"/>
              <a:sym typeface="Arial"/>
            </a:endParaRPr>
          </a:p>
          <a:p>
            <a:pPr marL="0" lvl="0" indent="0" algn="l" rtl="0">
              <a:spcBef>
                <a:spcPts val="1200"/>
              </a:spcBef>
              <a:spcAft>
                <a:spcPts val="0"/>
              </a:spcAft>
              <a:buNone/>
            </a:pPr>
            <a:endParaRPr sz="1200" b="1">
              <a:latin typeface="Arial"/>
              <a:ea typeface="Arial"/>
              <a:cs typeface="Arial"/>
              <a:sym typeface="Arial"/>
            </a:endParaRPr>
          </a:p>
          <a:p>
            <a:pPr marL="0" lvl="0" indent="0" algn="l" rtl="0">
              <a:spcBef>
                <a:spcPts val="1200"/>
              </a:spcBef>
              <a:spcAft>
                <a:spcPts val="1200"/>
              </a:spcAft>
              <a:buNone/>
            </a:pPr>
            <a:endParaRPr/>
          </a:p>
        </p:txBody>
      </p:sp>
      <p:pic>
        <p:nvPicPr>
          <p:cNvPr id="176" name="Google Shape;176;p19"/>
          <p:cNvPicPr preferRelativeResize="0"/>
          <p:nvPr/>
        </p:nvPicPr>
        <p:blipFill>
          <a:blip r:embed="rId5">
            <a:alphaModFix/>
          </a:blip>
          <a:stretch>
            <a:fillRect/>
          </a:stretch>
        </p:blipFill>
        <p:spPr>
          <a:xfrm>
            <a:off x="831300" y="1947375"/>
            <a:ext cx="2202819" cy="1577500"/>
          </a:xfrm>
          <a:prstGeom prst="rect">
            <a:avLst/>
          </a:prstGeom>
          <a:noFill/>
          <a:ln>
            <a:noFill/>
          </a:ln>
        </p:spPr>
      </p:pic>
      <p:pic>
        <p:nvPicPr>
          <p:cNvPr id="177" name="Google Shape;177;p19"/>
          <p:cNvPicPr preferRelativeResize="0"/>
          <p:nvPr/>
        </p:nvPicPr>
        <p:blipFill>
          <a:blip r:embed="rId6">
            <a:alphaModFix/>
          </a:blip>
          <a:stretch>
            <a:fillRect/>
          </a:stretch>
        </p:blipFill>
        <p:spPr>
          <a:xfrm>
            <a:off x="3647425" y="435987"/>
            <a:ext cx="5092476" cy="4271525"/>
          </a:xfrm>
          <a:prstGeom prst="rect">
            <a:avLst/>
          </a:prstGeom>
          <a:noFill/>
          <a:ln>
            <a:noFill/>
          </a:ln>
        </p:spPr>
      </p:pic>
      <p:pic>
        <p:nvPicPr>
          <p:cNvPr id="10" name="Audio 9">
            <a:hlinkClick r:id="" action="ppaction://media"/>
            <a:extLst>
              <a:ext uri="{FF2B5EF4-FFF2-40B4-BE49-F238E27FC236}">
                <a16:creationId xmlns:a16="http://schemas.microsoft.com/office/drawing/2014/main" id="{D64DDE8D-14CD-C096-77FE-95EE560E958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7886"/>
    </mc:Choice>
    <mc:Fallback>
      <p:transition spd="slow" advTm="37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Longevity </a:t>
            </a:r>
            <a:endParaRPr/>
          </a:p>
        </p:txBody>
      </p:sp>
      <p:sp>
        <p:nvSpPr>
          <p:cNvPr id="183" name="Google Shape;183;p20"/>
          <p:cNvSpPr txBox="1">
            <a:spLocks noGrp="1"/>
          </p:cNvSpPr>
          <p:nvPr>
            <p:ph type="body" idx="1"/>
          </p:nvPr>
        </p:nvSpPr>
        <p:spPr>
          <a:xfrm>
            <a:off x="819150" y="1800200"/>
            <a:ext cx="2212800" cy="2638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a:latin typeface="Arial"/>
                <a:ea typeface="Arial"/>
                <a:cs typeface="Arial"/>
                <a:sym typeface="Arial"/>
              </a:rPr>
              <a:t>Do these games experience long term longevity or a rapid fall off?</a:t>
            </a:r>
            <a:endParaRPr sz="1200" b="1">
              <a:latin typeface="Arial"/>
              <a:ea typeface="Arial"/>
              <a:cs typeface="Arial"/>
              <a:sym typeface="Arial"/>
            </a:endParaRPr>
          </a:p>
          <a:p>
            <a:pPr marL="0" lvl="0" indent="0" algn="l" rtl="0">
              <a:spcBef>
                <a:spcPts val="1200"/>
              </a:spcBef>
              <a:spcAft>
                <a:spcPts val="1200"/>
              </a:spcAft>
              <a:buNone/>
            </a:pPr>
            <a:endParaRPr/>
          </a:p>
        </p:txBody>
      </p:sp>
      <p:pic>
        <p:nvPicPr>
          <p:cNvPr id="184" name="Google Shape;184;p20"/>
          <p:cNvPicPr preferRelativeResize="0"/>
          <p:nvPr/>
        </p:nvPicPr>
        <p:blipFill>
          <a:blip r:embed="rId5">
            <a:alphaModFix/>
          </a:blip>
          <a:stretch>
            <a:fillRect/>
          </a:stretch>
        </p:blipFill>
        <p:spPr>
          <a:xfrm>
            <a:off x="3219699" y="606763"/>
            <a:ext cx="5715400" cy="3929976"/>
          </a:xfrm>
          <a:prstGeom prst="rect">
            <a:avLst/>
          </a:prstGeom>
          <a:noFill/>
          <a:ln>
            <a:noFill/>
          </a:ln>
        </p:spPr>
      </p:pic>
      <p:pic>
        <p:nvPicPr>
          <p:cNvPr id="185" name="Google Shape;185;p20"/>
          <p:cNvPicPr preferRelativeResize="0"/>
          <p:nvPr/>
        </p:nvPicPr>
        <p:blipFill>
          <a:blip r:embed="rId6">
            <a:alphaModFix/>
          </a:blip>
          <a:stretch>
            <a:fillRect/>
          </a:stretch>
        </p:blipFill>
        <p:spPr>
          <a:xfrm>
            <a:off x="940400" y="2712029"/>
            <a:ext cx="2091575" cy="2076496"/>
          </a:xfrm>
          <a:prstGeom prst="rect">
            <a:avLst/>
          </a:prstGeom>
          <a:noFill/>
          <a:ln>
            <a:noFill/>
          </a:ln>
        </p:spPr>
      </p:pic>
      <p:pic>
        <p:nvPicPr>
          <p:cNvPr id="10" name="Audio 9">
            <a:hlinkClick r:id="" action="ppaction://media"/>
            <a:extLst>
              <a:ext uri="{FF2B5EF4-FFF2-40B4-BE49-F238E27FC236}">
                <a16:creationId xmlns:a16="http://schemas.microsoft.com/office/drawing/2014/main" id="{FFF84F64-C60B-5AC6-5F56-5AB5D3D1635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83369"/>
    </mc:Choice>
    <mc:Fallback>
      <p:transition spd="slow" advTm="8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Conclusion </a:t>
            </a:r>
            <a:endParaRPr/>
          </a:p>
        </p:txBody>
      </p:sp>
      <p:sp>
        <p:nvSpPr>
          <p:cNvPr id="191" name="Google Shape;191;p21"/>
          <p:cNvSpPr txBox="1">
            <a:spLocks noGrp="1"/>
          </p:cNvSpPr>
          <p:nvPr>
            <p:ph type="body" idx="1"/>
          </p:nvPr>
        </p:nvSpPr>
        <p:spPr>
          <a:xfrm>
            <a:off x="819150" y="1459850"/>
            <a:ext cx="7505700" cy="24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1200" b="1">
              <a:highlight>
                <a:schemeClr val="dk1"/>
              </a:highlight>
              <a:latin typeface="Roboto"/>
              <a:ea typeface="Roboto"/>
              <a:cs typeface="Roboto"/>
              <a:sym typeface="Roboto"/>
            </a:endParaRPr>
          </a:p>
          <a:p>
            <a:pPr marL="0" lvl="0" indent="0" algn="l" rtl="0">
              <a:spcBef>
                <a:spcPts val="1200"/>
              </a:spcBef>
              <a:spcAft>
                <a:spcPts val="0"/>
              </a:spcAft>
              <a:buNone/>
            </a:pPr>
            <a:r>
              <a:rPr lang="en" sz="1200" b="1">
                <a:latin typeface="Roboto"/>
                <a:ea typeface="Roboto"/>
                <a:cs typeface="Roboto"/>
                <a:sym typeface="Roboto"/>
              </a:rPr>
              <a:t>-Unveiling "Goose Goose Duck"</a:t>
            </a:r>
            <a:endParaRPr sz="1200" b="1">
              <a:latin typeface="Roboto"/>
              <a:ea typeface="Roboto"/>
              <a:cs typeface="Roboto"/>
              <a:sym typeface="Roboto"/>
            </a:endParaRPr>
          </a:p>
          <a:p>
            <a:pPr marL="0" lvl="0" indent="0" algn="l" rtl="0">
              <a:spcBef>
                <a:spcPts val="1200"/>
              </a:spcBef>
              <a:spcAft>
                <a:spcPts val="0"/>
              </a:spcAft>
              <a:buNone/>
            </a:pPr>
            <a:r>
              <a:rPr lang="en" sz="1200" b="1">
                <a:latin typeface="Roboto"/>
                <a:ea typeface="Roboto"/>
                <a:cs typeface="Roboto"/>
                <a:sym typeface="Roboto"/>
              </a:rPr>
              <a:t>-PUBG surprise stats</a:t>
            </a:r>
            <a:endParaRPr sz="1200" b="1">
              <a:latin typeface="Roboto"/>
              <a:ea typeface="Roboto"/>
              <a:cs typeface="Roboto"/>
              <a:sym typeface="Roboto"/>
            </a:endParaRPr>
          </a:p>
          <a:p>
            <a:pPr marL="0" lvl="0" indent="0" algn="l" rtl="0">
              <a:spcBef>
                <a:spcPts val="1200"/>
              </a:spcBef>
              <a:spcAft>
                <a:spcPts val="1200"/>
              </a:spcAft>
              <a:buNone/>
            </a:pPr>
            <a:r>
              <a:rPr lang="en" sz="1200" b="1">
                <a:latin typeface="Roboto"/>
                <a:ea typeface="Roboto"/>
                <a:cs typeface="Roboto"/>
                <a:sym typeface="Roboto"/>
              </a:rPr>
              <a:t>-Gaming Community Dyn</a:t>
            </a:r>
            <a:r>
              <a:rPr lang="en" sz="1200" b="1">
                <a:highlight>
                  <a:schemeClr val="dk1"/>
                </a:highlight>
                <a:latin typeface="Roboto"/>
                <a:ea typeface="Roboto"/>
                <a:cs typeface="Roboto"/>
                <a:sym typeface="Roboto"/>
              </a:rPr>
              <a:t>amics</a:t>
            </a:r>
            <a:endParaRPr sz="1200" b="1">
              <a:highlight>
                <a:schemeClr val="dk1"/>
              </a:highlight>
              <a:latin typeface="Roboto"/>
              <a:ea typeface="Roboto"/>
              <a:cs typeface="Roboto"/>
              <a:sym typeface="Roboto"/>
            </a:endParaRPr>
          </a:p>
        </p:txBody>
      </p:sp>
      <p:pic>
        <p:nvPicPr>
          <p:cNvPr id="192" name="Google Shape;192;p21"/>
          <p:cNvPicPr preferRelativeResize="0"/>
          <p:nvPr/>
        </p:nvPicPr>
        <p:blipFill>
          <a:blip r:embed="rId5">
            <a:alphaModFix/>
          </a:blip>
          <a:stretch>
            <a:fillRect/>
          </a:stretch>
        </p:blipFill>
        <p:spPr>
          <a:xfrm flipH="1">
            <a:off x="8071663" y="2453175"/>
            <a:ext cx="2143125" cy="2476500"/>
          </a:xfrm>
          <a:prstGeom prst="rect">
            <a:avLst/>
          </a:prstGeom>
          <a:noFill/>
          <a:ln>
            <a:noFill/>
          </a:ln>
        </p:spPr>
      </p:pic>
      <p:pic>
        <p:nvPicPr>
          <p:cNvPr id="17" name="Audio 16">
            <a:hlinkClick r:id="" action="ppaction://media"/>
            <a:extLst>
              <a:ext uri="{FF2B5EF4-FFF2-40B4-BE49-F238E27FC236}">
                <a16:creationId xmlns:a16="http://schemas.microsoft.com/office/drawing/2014/main" id="{722E7C30-61C6-79BE-2330-5D818BD645F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5567"/>
    </mc:Choice>
    <mc:Fallback>
      <p:transition spd="slow" advTm="355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330</Words>
  <Application>Microsoft Office PowerPoint</Application>
  <PresentationFormat>On-screen Show (16:9)</PresentationFormat>
  <Paragraphs>40</Paragraphs>
  <Slides>11</Slides>
  <Notes>11</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Roboto</vt:lpstr>
      <vt:lpstr>Arial</vt:lpstr>
      <vt:lpstr>Calibri</vt:lpstr>
      <vt:lpstr>Nunito</vt:lpstr>
      <vt:lpstr>Shift</vt:lpstr>
      <vt:lpstr>Steam’s Player Base What Are They Up Too?</vt:lpstr>
      <vt:lpstr>Introduction</vt:lpstr>
      <vt:lpstr>Background </vt:lpstr>
      <vt:lpstr>Details</vt:lpstr>
      <vt:lpstr>Goose Goose Duck?</vt:lpstr>
      <vt:lpstr>PUBG!</vt:lpstr>
      <vt:lpstr>Genres</vt:lpstr>
      <vt:lpstr>Longevity </vt:lpstr>
      <vt:lpstr>Conclusion </vt:lpstr>
      <vt:lpstr>Questions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Steam’s Player Base What Are They Up Too?</dc:title>
  <cp:lastModifiedBy>Anthony Stoneman</cp:lastModifiedBy>
  <cp:revision>1</cp:revision>
  <dcterms:modified xsi:type="dcterms:W3CDTF">2023-12-12T16:29:47Z</dcterms:modified>
</cp:coreProperties>
</file>